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437" r:id="rId2"/>
    <p:sldId id="471" r:id="rId3"/>
    <p:sldId id="450" r:id="rId4"/>
    <p:sldId id="451" r:id="rId5"/>
    <p:sldId id="452" r:id="rId6"/>
    <p:sldId id="453" r:id="rId7"/>
    <p:sldId id="454" r:id="rId8"/>
    <p:sldId id="462" r:id="rId9"/>
    <p:sldId id="456" r:id="rId10"/>
    <p:sldId id="457" r:id="rId11"/>
    <p:sldId id="458" r:id="rId12"/>
    <p:sldId id="459" r:id="rId13"/>
  </p:sldIdLst>
  <p:sldSz cx="9105900" cy="6832600"/>
  <p:notesSz cx="6788150" cy="99171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SimSun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FF00FF"/>
    <a:srgbClr val="00FFFF"/>
    <a:srgbClr val="0000FF"/>
    <a:srgbClr val="00FF00"/>
    <a:srgbClr val="FF0000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74" autoAdjust="0"/>
  </p:normalViewPr>
  <p:slideViewPr>
    <p:cSldViewPr snapToGrid="0">
      <p:cViewPr varScale="1">
        <p:scale>
          <a:sx n="58" d="100"/>
          <a:sy n="58" d="100"/>
        </p:scale>
        <p:origin x="-852" y="-90"/>
      </p:cViewPr>
      <p:guideLst>
        <p:guide orient="horz" pos="2152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19366" y="4714002"/>
            <a:ext cx="5149419" cy="41827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notes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865188"/>
            <a:ext cx="4630738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292" y="4714003"/>
            <a:ext cx="4977567" cy="417766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613" tIns="44511" rIns="90613" bIns="44511"/>
          <a:lstStyle/>
          <a:p>
            <a:endParaRPr lang="fr-FR"/>
          </a:p>
        </p:txBody>
      </p:sp>
      <p:sp>
        <p:nvSpPr>
          <p:cNvPr id="4556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85850" y="866775"/>
            <a:ext cx="4621213" cy="346868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1177" y="1366520"/>
            <a:ext cx="7818933" cy="1822027"/>
          </a:xfrm>
          <a:ln>
            <a:noFill/>
          </a:ln>
        </p:spPr>
        <p:txBody>
          <a:bodyPr vert="horz" tIns="0" rIns="1821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1178" y="3216578"/>
            <a:ext cx="7821968" cy="1746109"/>
          </a:xfrm>
        </p:spPr>
        <p:txBody>
          <a:bodyPr lIns="0" rIns="18215"/>
          <a:lstStyle>
            <a:lvl1pPr marL="0" marR="45537" indent="0" algn="r">
              <a:buNone/>
              <a:defRPr>
                <a:solidFill>
                  <a:schemeClr val="tx1"/>
                </a:solidFill>
              </a:defRPr>
            </a:lvl1pPr>
            <a:lvl2pPr marL="455371" indent="0" algn="ctr">
              <a:buNone/>
            </a:lvl2pPr>
            <a:lvl3pPr marL="910742" indent="0" algn="ctr">
              <a:buNone/>
            </a:lvl3pPr>
            <a:lvl4pPr marL="1366114" indent="0" algn="ctr">
              <a:buNone/>
            </a:lvl4pPr>
            <a:lvl5pPr marL="1821485" indent="0" algn="ctr">
              <a:buNone/>
            </a:lvl5pPr>
            <a:lvl6pPr marL="2276856" indent="0" algn="ctr">
              <a:buNone/>
            </a:lvl6pPr>
            <a:lvl7pPr marL="2732227" indent="0" algn="ctr">
              <a:buNone/>
            </a:lvl7pPr>
            <a:lvl8pPr marL="3187598" indent="0" algn="ctr">
              <a:buNone/>
            </a:lvl8pPr>
            <a:lvl9pPr marL="364297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1AEA2-1590-4B0C-BFB4-F5DD5A3FEFD3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2D579-CD28-4176-8874-9C4D470DFB3B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1777" y="911015"/>
            <a:ext cx="2048828" cy="519246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295" y="911015"/>
            <a:ext cx="5994718" cy="51924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E6C4-0555-42C9-A691-5A0A437D1508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6C77-9AD5-4D12-A028-A9AE6C6208FA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2" y="1311859"/>
            <a:ext cx="7740015" cy="1357410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42" y="2694647"/>
            <a:ext cx="7740015" cy="1504120"/>
          </a:xfrm>
        </p:spPr>
        <p:txBody>
          <a:bodyPr lIns="45537" rIns="45537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D9C2-FB51-409F-9DCB-47301FDDABA3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95" y="701480"/>
            <a:ext cx="8195310" cy="1138767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295" y="1912973"/>
            <a:ext cx="4021773" cy="441841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8832" y="1912973"/>
            <a:ext cx="4021773" cy="441841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433C-687F-4D14-9D7B-20E6637F7312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95" y="701480"/>
            <a:ext cx="8195310" cy="1138767"/>
          </a:xfrm>
        </p:spPr>
        <p:txBody>
          <a:bodyPr tIns="45537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295" y="1848377"/>
            <a:ext cx="4023354" cy="656910"/>
          </a:xfrm>
        </p:spPr>
        <p:txBody>
          <a:bodyPr lIns="45537" tIns="0" rIns="45537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25671" y="1852869"/>
            <a:ext cx="4024934" cy="652418"/>
          </a:xfrm>
        </p:spPr>
        <p:txBody>
          <a:bodyPr lIns="45537" tIns="0" rIns="45537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5295" y="2505286"/>
            <a:ext cx="4023354" cy="383147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671" y="2505286"/>
            <a:ext cx="4024934" cy="383147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09F0-806C-49C1-A15E-FEAC1CA776D0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95" y="701480"/>
            <a:ext cx="8271193" cy="1138767"/>
          </a:xfrm>
        </p:spPr>
        <p:txBody>
          <a:bodyPr vert="horz" tIns="4553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F759-15F4-458A-871B-5A7AB9F0284E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E08D-189E-4A65-BFCC-CD9E010A7D87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943" y="512447"/>
            <a:ext cx="2731770" cy="115774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2943" y="1670191"/>
            <a:ext cx="2731770" cy="4555067"/>
          </a:xfrm>
        </p:spPr>
        <p:txBody>
          <a:bodyPr lIns="18215" rIns="18215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60154" y="1670191"/>
            <a:ext cx="5090451" cy="4555067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CA93-54D7-4ED5-87F4-4971B02B7929}" type="slidenum">
              <a:rPr lang="ar-AE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52562" y="1103973"/>
            <a:ext cx="5235893" cy="409956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74" tIns="45537" rIns="91074" bIns="4553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7970784" y="5339918"/>
            <a:ext cx="154800" cy="15487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74" tIns="45537" rIns="91074" bIns="4553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0" y="1172637"/>
            <a:ext cx="2203628" cy="1576759"/>
          </a:xfrm>
        </p:spPr>
        <p:txBody>
          <a:bodyPr vert="horz" lIns="45537" tIns="45537" rIns="45537" bIns="45537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060" y="2818308"/>
            <a:ext cx="2200593" cy="2171248"/>
          </a:xfrm>
        </p:spPr>
        <p:txBody>
          <a:bodyPr lIns="63752" rIns="45537" bIns="45537" anchor="t"/>
          <a:lstStyle>
            <a:lvl1pPr marL="0" indent="0" algn="l">
              <a:spcBef>
                <a:spcPts val="249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3545" y="6332808"/>
            <a:ext cx="607060" cy="363773"/>
          </a:xfrm>
        </p:spPr>
        <p:txBody>
          <a:bodyPr/>
          <a:lstStyle/>
          <a:p>
            <a:fld id="{AC7450AC-EAFB-451C-9578-FC09535C3BA7}" type="slidenum">
              <a:rPr lang="ar-AE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71269" y="1195075"/>
            <a:ext cx="4598480" cy="3917357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486" y="5795057"/>
            <a:ext cx="9124871" cy="10375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074" tIns="45537" rIns="91074" bIns="4553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63244" y="6196789"/>
            <a:ext cx="4742656" cy="6358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074" tIns="45537" rIns="91074" bIns="4553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486" y="-7118"/>
            <a:ext cx="9124871" cy="10375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074" tIns="45537" rIns="91074" bIns="4553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63244" y="-7117"/>
            <a:ext cx="4742656" cy="6358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074" tIns="45537" rIns="91074" bIns="4553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5295" y="701480"/>
            <a:ext cx="8195310" cy="1138767"/>
          </a:xfrm>
          <a:prstGeom prst="rect">
            <a:avLst/>
          </a:prstGeom>
        </p:spPr>
        <p:txBody>
          <a:bodyPr vert="horz" lIns="0" tIns="45537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5295" y="1928312"/>
            <a:ext cx="8195310" cy="4372864"/>
          </a:xfrm>
          <a:prstGeom prst="rect">
            <a:avLst/>
          </a:prstGeom>
        </p:spPr>
        <p:txBody>
          <a:bodyPr vert="horz" lIns="91074" tIns="45537" rIns="91074" bIns="45537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5295" y="6332808"/>
            <a:ext cx="2124710" cy="36377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55888" y="6332808"/>
            <a:ext cx="3338830" cy="36377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891780" y="6332808"/>
            <a:ext cx="758825" cy="36377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601916-E6B9-4EFA-8D7A-383368A03503}" type="slidenum">
              <a:rPr lang="ar-AE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8938" y="201659"/>
            <a:ext cx="9142296" cy="646819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3223" indent="-27322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7520" indent="-24590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0742" indent="-2459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965" indent="-209471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57188" indent="-209471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0411" indent="-20947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2559" indent="-18214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85782" indent="-182148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59004" indent="-18214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53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0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661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1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768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322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87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42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Formal Methods and Models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36688" y="3414712"/>
            <a:ext cx="7208837" cy="2389739"/>
          </a:xfrm>
        </p:spPr>
        <p:txBody>
          <a:bodyPr/>
          <a:lstStyle/>
          <a:p>
            <a:pPr algn="ctr"/>
            <a:r>
              <a:rPr lang="en-US" dirty="0" smtClean="0"/>
              <a:t>Z Specification of the </a:t>
            </a:r>
            <a:r>
              <a:rPr lang="en-US" dirty="0" smtClean="0"/>
              <a:t> DVD Rental </a:t>
            </a:r>
            <a:r>
              <a:rPr lang="en-US" dirty="0" smtClean="0"/>
              <a:t>Shop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Boumediene Belkhouche</a:t>
            </a:r>
          </a:p>
          <a:p>
            <a:pPr algn="ctr"/>
            <a:r>
              <a:rPr lang="en-US" dirty="0" smtClean="0"/>
              <a:t>Fall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6C77-9AD5-4D12-A028-A9AE6C6208FA}" type="slidenum">
              <a:rPr lang="ar-AE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mbria" pitchFamily="18" charset="0"/>
              </a:rPr>
              <a:t>Is Available</a:t>
            </a:r>
            <a:endParaRPr lang="ar-AE" sz="5400" dirty="0">
              <a:latin typeface="Cambria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1583895" y="1838190"/>
            <a:ext cx="5387658" cy="3852133"/>
            <a:chOff x="1115616" y="1871391"/>
            <a:chExt cx="5410200" cy="386645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115616" y="1871391"/>
              <a:ext cx="5410200" cy="3745761"/>
              <a:chOff x="1080" y="7453"/>
              <a:chExt cx="8520" cy="5900"/>
            </a:xfrm>
          </p:grpSpPr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167" y="8221"/>
                <a:ext cx="4828" cy="2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b="1" dirty="0" smtClean="0"/>
                  <a:t>Ξ</a:t>
                </a:r>
                <a:r>
                  <a:rPr lang="en-US" b="1" dirty="0" smtClean="0">
                    <a:latin typeface="Courier New" pitchFamily="49" charset="0"/>
                    <a:sym typeface="Symbol" pitchFamily="18" charset="2"/>
                  </a:rPr>
                  <a:t>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D? :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 </a:t>
                </a: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r! Response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7453"/>
                <a:ext cx="8520" cy="5900"/>
                <a:chOff x="1080" y="801"/>
                <a:chExt cx="5850" cy="3646"/>
              </a:xfrm>
            </p:grpSpPr>
            <p:grpSp>
              <p:nvGrpSpPr>
                <p:cNvPr id="8" name="Group 5"/>
                <p:cNvGrpSpPr>
                  <a:grpSpLocks/>
                </p:cNvGrpSpPr>
                <p:nvPr/>
              </p:nvGrpSpPr>
              <p:grpSpPr bwMode="auto">
                <a:xfrm>
                  <a:off x="1080" y="801"/>
                  <a:ext cx="5850" cy="3646"/>
                  <a:chOff x="1080" y="801"/>
                  <a:chExt cx="5850" cy="3646"/>
                </a:xfrm>
              </p:grpSpPr>
              <p:grpSp>
                <p:nvGrpSpPr>
                  <p:cNvPr id="9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3217"/>
                    <a:chOff x="1080" y="1230"/>
                    <a:chExt cx="5850" cy="3217"/>
                  </a:xfrm>
                </p:grpSpPr>
                <p:cxnSp>
                  <p:nvCxnSpPr>
                    <p:cNvPr id="13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039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4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4446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5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-527" y="2838"/>
                      <a:ext cx="3216" cy="1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6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" y="801"/>
                    <a:ext cx="2959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32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IsAvailable</a:t>
                    </a:r>
                    <a:endParaRPr lang="ar-AE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414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6" name="TextBox 5"/>
            <p:cNvSpPr txBox="1"/>
            <p:nvPr/>
          </p:nvSpPr>
          <p:spPr>
            <a:xfrm>
              <a:off x="1187624" y="3930658"/>
              <a:ext cx="4104456" cy="18071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D?  </a:t>
              </a:r>
              <a:r>
                <a:rPr lang="en-US" dirty="0" smtClean="0">
                  <a:latin typeface="Times New Roman" pitchFamily="18" charset="0"/>
                  <a:sym typeface="Symbol" pitchFamily="18" charset="2"/>
                </a:rPr>
                <a:t>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DVDList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r! = Available </a:t>
              </a:r>
              <a:endParaRPr lang="en-US" dirty="0"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endParaRPr lang="ar-AE" sz="3200" dirty="0" smtClean="0">
                <a:latin typeface="Arial" pitchFamily="34" charset="0"/>
                <a:cs typeface="Arial" pitchFamily="34" charset="0"/>
              </a:endParaRPr>
            </a:p>
            <a:p>
              <a:endParaRPr lang="ar-AE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mbria" pitchFamily="18" charset="0"/>
              </a:rPr>
              <a:t>Not Available</a:t>
            </a:r>
            <a:endParaRPr lang="ar-AE" sz="5400" dirty="0">
              <a:latin typeface="Cambria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1612923" y="1765618"/>
            <a:ext cx="5387658" cy="3731888"/>
            <a:chOff x="1115616" y="1871391"/>
            <a:chExt cx="5410200" cy="3745761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115616" y="1871389"/>
              <a:ext cx="5410200" cy="3745761"/>
              <a:chOff x="1080" y="7453"/>
              <a:chExt cx="8520" cy="5900"/>
            </a:xfrm>
          </p:grpSpPr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167" y="8221"/>
                <a:ext cx="4828" cy="2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b="1" dirty="0" smtClean="0"/>
                  <a:t>Ξ</a:t>
                </a:r>
                <a:r>
                  <a:rPr lang="en-US" b="1" dirty="0" smtClean="0">
                    <a:latin typeface="Courier New" pitchFamily="49" charset="0"/>
                    <a:sym typeface="Symbol" pitchFamily="18" charset="2"/>
                  </a:rPr>
                  <a:t>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D? :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 </a:t>
                </a: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r! Response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7453"/>
                <a:ext cx="8520" cy="5900"/>
                <a:chOff x="1080" y="801"/>
                <a:chExt cx="5850" cy="3646"/>
              </a:xfrm>
            </p:grpSpPr>
            <p:grpSp>
              <p:nvGrpSpPr>
                <p:cNvPr id="8" name="Group 5"/>
                <p:cNvGrpSpPr>
                  <a:grpSpLocks/>
                </p:cNvGrpSpPr>
                <p:nvPr/>
              </p:nvGrpSpPr>
              <p:grpSpPr bwMode="auto">
                <a:xfrm>
                  <a:off x="1080" y="801"/>
                  <a:ext cx="5850" cy="3646"/>
                  <a:chOff x="1080" y="801"/>
                  <a:chExt cx="5850" cy="3646"/>
                </a:xfrm>
              </p:grpSpPr>
              <p:grpSp>
                <p:nvGrpSpPr>
                  <p:cNvPr id="9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3217"/>
                    <a:chOff x="1080" y="1230"/>
                    <a:chExt cx="5850" cy="3217"/>
                  </a:xfrm>
                </p:grpSpPr>
                <p:cxnSp>
                  <p:nvCxnSpPr>
                    <p:cNvPr id="13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039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4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4446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5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-527" y="2838"/>
                      <a:ext cx="3216" cy="1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6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" y="801"/>
                    <a:ext cx="2959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32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NotAvailable</a:t>
                    </a:r>
                    <a:endParaRPr lang="ar-AE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414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6" name="TextBox 5"/>
            <p:cNvSpPr txBox="1"/>
            <p:nvPr/>
          </p:nvSpPr>
          <p:spPr>
            <a:xfrm>
              <a:off x="1187624" y="3554146"/>
              <a:ext cx="4104456" cy="180049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D?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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DVDList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r! = </a:t>
              </a:r>
              <a:r>
                <a:rPr lang="en-US" dirty="0" err="1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notAvailable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endParaRPr lang="en-US" dirty="0"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endParaRPr lang="ar-AE" sz="3200" dirty="0" smtClean="0">
                <a:latin typeface="Arial" pitchFamily="34" charset="0"/>
                <a:cs typeface="Arial" pitchFamily="34" charset="0"/>
              </a:endParaRPr>
            </a:p>
            <a:p>
              <a:endParaRPr lang="ar-AE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mbria" pitchFamily="18" charset="0"/>
              </a:rPr>
              <a:t>DVD Available</a:t>
            </a:r>
            <a:endParaRPr lang="ar-AE" sz="54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Cambria" pitchFamily="18" charset="0"/>
              </a:rPr>
              <a:t>DVD Available = </a:t>
            </a:r>
            <a:r>
              <a:rPr lang="en-US" dirty="0" err="1" smtClean="0">
                <a:latin typeface="Cambria" pitchFamily="18" charset="0"/>
              </a:rPr>
              <a:t>IsAvailable</a:t>
            </a:r>
            <a:r>
              <a:rPr lang="en-US" dirty="0" smtClean="0">
                <a:latin typeface="Cambria" pitchFamily="18" charset="0"/>
              </a:rPr>
              <a:t> v </a:t>
            </a:r>
            <a:r>
              <a:rPr lang="en-US" dirty="0" err="1" smtClean="0">
                <a:latin typeface="Cambria" pitchFamily="18" charset="0"/>
              </a:rPr>
              <a:t>NotAvailable</a:t>
            </a:r>
            <a:endParaRPr lang="ar-AE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3: DVD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Consider </a:t>
            </a:r>
            <a:r>
              <a:rPr lang="en-US" dirty="0" smtClean="0"/>
              <a:t>a DVD rental shop. The shop maintains a central list of the DVD titles. The shop also maintains a list of customers. Customers rent DVDs from the shop. Customers cannot rent a DVD unless they are current members. They can rent up to three DVDs. Provide a complete Z specification of this system having five major operations: add a customer to the customer list, add a DVD to the DVD list, rent a DVD, return a DVD, and is a DVD available.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6C77-9AD5-4D12-A028-A9AE6C6208FA}" type="slidenum">
              <a:rPr lang="ar-AE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ambria" pitchFamily="18" charset="0"/>
              </a:rPr>
              <a:t>Given Sets</a:t>
            </a:r>
            <a:endParaRPr lang="ar-AE" sz="6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latin typeface="Cambria" pitchFamily="18" charset="0"/>
              </a:rPr>
              <a:t>Response : Available | Not Available.</a:t>
            </a:r>
          </a:p>
          <a:p>
            <a:pPr algn="l" rtl="0"/>
            <a:endParaRPr lang="en-US" dirty="0" smtClean="0">
              <a:latin typeface="Cambria" pitchFamily="18" charset="0"/>
            </a:endParaRPr>
          </a:p>
          <a:p>
            <a:pPr algn="l" rtl="0"/>
            <a:r>
              <a:rPr lang="ar-AE" dirty="0" smtClean="0">
                <a:latin typeface="Cambria" pitchFamily="18" charset="0"/>
              </a:rPr>
              <a:t>]</a:t>
            </a:r>
            <a:r>
              <a:rPr lang="en-US" dirty="0" smtClean="0">
                <a:latin typeface="Cambria" pitchFamily="18" charset="0"/>
              </a:rPr>
              <a:t>DVD, Customer</a:t>
            </a:r>
            <a:r>
              <a:rPr lang="ar-AE" dirty="0" smtClean="0">
                <a:latin typeface="Cambria" pitchFamily="18" charset="0"/>
              </a:rPr>
              <a:t>[</a:t>
            </a:r>
            <a:endParaRPr lang="en-US" dirty="0" smtClean="0">
              <a:latin typeface="Cambria" pitchFamily="18" charset="0"/>
            </a:endParaRPr>
          </a:p>
          <a:p>
            <a:pPr algn="l" rtl="0"/>
            <a:r>
              <a:rPr lang="en-US" dirty="0" smtClean="0">
                <a:latin typeface="Cambria" pitchFamily="18" charset="0"/>
                <a:ea typeface="Arial" pitchFamily="34" charset="0"/>
                <a:cs typeface="Arial" pitchFamily="34" charset="0"/>
              </a:rPr>
              <a:t>max == 3</a:t>
            </a:r>
            <a:endParaRPr lang="en-US" dirty="0" smtClean="0">
              <a:latin typeface="Cambria" pitchFamily="18" charset="0"/>
            </a:endParaRPr>
          </a:p>
          <a:p>
            <a:pPr algn="l" rtl="0"/>
            <a:r>
              <a:rPr lang="en-US" dirty="0" smtClean="0">
                <a:latin typeface="Cambria" pitchFamily="18" charset="0"/>
              </a:rPr>
              <a:t>Assumption :   </a:t>
            </a:r>
            <a:r>
              <a:rPr lang="en-US" sz="2800" u="sng" dirty="0" smtClean="0">
                <a:solidFill>
                  <a:srgbClr val="FF0000"/>
                </a:solidFill>
                <a:latin typeface="Cambria" pitchFamily="18" charset="0"/>
                <a:ea typeface="Arial" pitchFamily="34" charset="0"/>
                <a:cs typeface="Arial" pitchFamily="34" charset="0"/>
              </a:rPr>
              <a:t>Names and DVDs Are Unique</a:t>
            </a:r>
            <a:endParaRPr lang="en-US" dirty="0" smtClean="0"/>
          </a:p>
          <a:p>
            <a:pPr marL="1366114" lvl="2" indent="-455371">
              <a:lnSpc>
                <a:spcPct val="90000"/>
              </a:lnSpc>
              <a:buClr>
                <a:schemeClr val="accent1"/>
              </a:buClr>
              <a:buSzPct val="65000"/>
            </a:pPr>
            <a:r>
              <a:rPr lang="en-US" sz="2400" dirty="0" smtClean="0"/>
              <a:t>⇸ ↦ Ξ ∀ </a:t>
            </a:r>
            <a:r>
              <a:rPr lang="en-US" sz="2400" dirty="0" smtClean="0">
                <a:sym typeface="Symbol"/>
              </a:rPr>
              <a:t>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</a:t>
            </a:r>
            <a:r>
              <a:rPr lang="en-US" sz="2400" dirty="0" smtClean="0"/>
              <a:t> × → Δ ≠ ∧ ∨ ∉ ∈ ∅ ∃  ℤ ℕ ℙ ℝ ≙ </a:t>
            </a:r>
          </a:p>
          <a:p>
            <a:pPr marL="1366114" lvl="2" indent="-455371">
              <a:lnSpc>
                <a:spcPct val="90000"/>
              </a:lnSpc>
              <a:buClr>
                <a:schemeClr val="accent1"/>
              </a:buClr>
              <a:buSzPct val="65000"/>
            </a:pPr>
            <a:r>
              <a:rPr lang="en-US" sz="2400" dirty="0" smtClean="0">
                <a:sym typeface="Zed"/>
              </a:rPr>
              <a:t>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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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 </a:t>
            </a:r>
            <a:r>
              <a:rPr lang="en-US" sz="2400" b="1" dirty="0" smtClean="0">
                <a:latin typeface="Courier New" pitchFamily="49" charset="0"/>
                <a:sym typeface="Zed"/>
              </a:rPr>
              <a:t> </a:t>
            </a:r>
            <a:r>
              <a:rPr lang="en-US" sz="2400" dirty="0" smtClean="0">
                <a:sym typeface="Zed"/>
              </a:rPr>
              <a:t></a:t>
            </a:r>
            <a:endParaRPr lang="en-US" sz="2400" b="1" dirty="0" smtClean="0">
              <a:latin typeface="Courier New" pitchFamily="49" charset="0"/>
              <a:sym typeface="Zed"/>
            </a:endParaRPr>
          </a:p>
          <a:p>
            <a:pPr marL="1366114" lvl="2" indent="-455371">
              <a:lnSpc>
                <a:spcPct val="90000"/>
              </a:lnSpc>
              <a:buClr>
                <a:schemeClr val="accent1"/>
              </a:buClr>
              <a:buSzPct val="65000"/>
            </a:pPr>
            <a:r>
              <a:rPr lang="en-US" sz="2400" dirty="0" smtClean="0">
                <a:sym typeface="Zed"/>
              </a:rPr>
              <a:t>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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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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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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</a:t>
            </a:r>
            <a:r>
              <a:rPr lang="en-US" sz="2400" dirty="0" smtClean="0"/>
              <a:t> </a:t>
            </a:r>
            <a:r>
              <a:rPr lang="en-US" sz="2400" dirty="0" smtClean="0">
                <a:sym typeface="Zed"/>
              </a:rPr>
              <a:t>    </a:t>
            </a:r>
            <a:endParaRPr lang="en-US" sz="2400" dirty="0" smtClean="0"/>
          </a:p>
          <a:p>
            <a:pPr algn="l" rtl="0">
              <a:buNone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Cambria" pitchFamily="18" charset="0"/>
              </a:rPr>
              <a:t>Rental Shop</a:t>
            </a:r>
            <a:endParaRPr lang="ar-AE" sz="4800" dirty="0">
              <a:latin typeface="Cambria" pitchFamily="18" charset="0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1280494" y="1921659"/>
            <a:ext cx="5378098" cy="3885140"/>
            <a:chOff x="1331640" y="1845365"/>
            <a:chExt cx="5400600" cy="3899583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331640" y="1845365"/>
              <a:ext cx="5400600" cy="3384376"/>
              <a:chOff x="1080" y="915"/>
              <a:chExt cx="5850" cy="2925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1140" y="1305"/>
                <a:ext cx="4698" cy="1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DVDRList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:  </a:t>
                </a:r>
                <a:r>
                  <a:rPr lang="en-GB" dirty="0" smtClean="0">
                    <a:latin typeface="Zed" pitchFamily="2" charset="2"/>
                  </a:rPr>
                  <a:t>P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DVD;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DVDList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:  </a:t>
                </a:r>
                <a:r>
                  <a:rPr lang="en-GB" dirty="0" smtClean="0">
                    <a:latin typeface="Zed" pitchFamily="2" charset="2"/>
                  </a:rPr>
                  <a:t>P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 </a:t>
                </a:r>
              </a:p>
              <a:p>
                <a:pPr>
                  <a:spcAft>
                    <a:spcPts val="996"/>
                  </a:spcAft>
                </a:pP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NameList</a:t>
                </a: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: </a:t>
                </a:r>
                <a:r>
                  <a:rPr lang="en-GB" dirty="0" smtClean="0">
                    <a:latin typeface="Zed" pitchFamily="2" charset="2"/>
                  </a:rPr>
                  <a:t>P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Customer 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>
                  <a:spcAft>
                    <a:spcPts val="996"/>
                  </a:spcAft>
                </a:pP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rented: DVD </a:t>
                </a:r>
                <a:r>
                  <a:rPr lang="en-US" b="1" dirty="0" smtClean="0">
                    <a:latin typeface="Courier New" pitchFamily="49" charset="0"/>
                    <a:sym typeface="Zed" pitchFamily="2" charset="2"/>
                  </a:rPr>
                  <a:t>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Customer </a:t>
                </a:r>
              </a:p>
              <a:p>
                <a:pPr>
                  <a:spcAft>
                    <a:spcPts val="996"/>
                  </a:spcAft>
                </a:pP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Total:  </a:t>
                </a:r>
                <a:r>
                  <a:rPr lang="en-GB" dirty="0" smtClean="0">
                    <a:latin typeface="Zed" pitchFamily="2" charset="2"/>
                  </a:rPr>
                  <a:t>P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 </a:t>
                </a:r>
              </a:p>
              <a:p>
                <a:pPr>
                  <a:spcAft>
                    <a:spcPts val="996"/>
                  </a:spcAft>
                </a:pP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algn="r" defTabSz="910742" rtl="1"/>
                <a:endParaRPr lang="ar-AE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915"/>
                <a:ext cx="5850" cy="2925"/>
                <a:chOff x="1080" y="915"/>
                <a:chExt cx="5850" cy="2925"/>
              </a:xfrm>
            </p:grpSpPr>
            <p:grpSp>
              <p:nvGrpSpPr>
                <p:cNvPr id="6" name="Group 5"/>
                <p:cNvGrpSpPr>
                  <a:grpSpLocks/>
                </p:cNvGrpSpPr>
                <p:nvPr/>
              </p:nvGrpSpPr>
              <p:grpSpPr bwMode="auto">
                <a:xfrm>
                  <a:off x="1080" y="915"/>
                  <a:ext cx="5850" cy="2925"/>
                  <a:chOff x="1080" y="915"/>
                  <a:chExt cx="5850" cy="2925"/>
                </a:xfrm>
              </p:grpSpPr>
              <p:grpSp>
                <p:nvGrpSpPr>
                  <p:cNvPr id="7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2610"/>
                    <a:chOff x="1080" y="1230"/>
                    <a:chExt cx="5850" cy="2610"/>
                  </a:xfrm>
                </p:grpSpPr>
                <p:cxnSp>
                  <p:nvCxnSpPr>
                    <p:cNvPr id="1031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40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2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3817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3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0" cy="261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4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03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0" y="915"/>
                    <a:ext cx="1875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24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RentalShop</a:t>
                    </a:r>
                    <a:endParaRPr lang="ar-AE" sz="3200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657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5" name="TextBox 14"/>
            <p:cNvSpPr txBox="1"/>
            <p:nvPr/>
          </p:nvSpPr>
          <p:spPr>
            <a:xfrm>
              <a:off x="1428728" y="3929066"/>
              <a:ext cx="5168616" cy="18158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Total = </a:t>
              </a:r>
              <a:r>
                <a:rPr lang="en-US" dirty="0" err="1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 </a:t>
              </a:r>
              <a:r>
                <a:rPr lang="en-US" dirty="0" err="1" smtClean="0">
                  <a:latin typeface="Cambria" pitchFamily="18" charset="0"/>
                  <a:sym typeface="Symbol" pitchFamily="18" charset="2"/>
                </a:rPr>
                <a:t>DVDList</a:t>
              </a:r>
              <a:endParaRPr lang="en-US" dirty="0" smtClean="0"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r>
                <a:rPr lang="en-US" dirty="0" err="1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=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dom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 rented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l" rtl="0"/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 = ran 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rented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pPr algn="l" rtl="0"/>
              <a:r>
                <a:rPr lang="en-US" dirty="0" smtClean="0">
                  <a:latin typeface="Cambria" pitchFamily="18" charset="0"/>
                </a:rPr>
                <a:t>∀ </a:t>
              </a:r>
              <a:r>
                <a:rPr lang="en-US" dirty="0" smtClean="0">
                  <a:latin typeface="Cambria" pitchFamily="18" charset="0"/>
                  <a:sym typeface="Symbol" pitchFamily="18" charset="2"/>
                </a:rPr>
                <a:t>n : Customer </a:t>
              </a:r>
              <a:r>
                <a:rPr lang="en-US" sz="2000" dirty="0" smtClean="0">
                  <a:latin typeface="Cambria" pitchFamily="18" charset="0"/>
                  <a:sym typeface="Zed"/>
                </a:rPr>
                <a:t></a:t>
              </a:r>
              <a:r>
                <a:rPr lang="en-US" dirty="0" smtClean="0">
                  <a:latin typeface="Cambria" pitchFamily="18" charset="0"/>
                  <a:sym typeface="Symbol" pitchFamily="18" charset="2"/>
                </a:rPr>
                <a:t> #(rented </a:t>
              </a:r>
              <a:r>
                <a:rPr lang="en-US" dirty="0" smtClean="0">
                  <a:latin typeface="Cambria" pitchFamily="18" charset="0"/>
                  <a:sym typeface="Zed"/>
                </a:rPr>
                <a:t> {n}</a:t>
              </a:r>
              <a:r>
                <a:rPr lang="en-US" dirty="0" smtClean="0">
                  <a:latin typeface="Cambria" pitchFamily="18" charset="0"/>
                  <a:sym typeface="Symbol" pitchFamily="18" charset="2"/>
                </a:rPr>
                <a:t>)</a:t>
              </a:r>
              <a:r>
                <a:rPr lang="en-US" dirty="0" smtClean="0">
                  <a:latin typeface="Cambria" pitchFamily="18" charset="0"/>
                  <a:sym typeface="Zed"/>
                </a:rPr>
                <a:t>  max</a:t>
              </a:r>
              <a:endParaRPr lang="en-US" dirty="0" smtClean="0">
                <a:latin typeface="Cambria" pitchFamily="18" charset="0"/>
              </a:endParaRPr>
            </a:p>
            <a:p>
              <a:pPr lvl="0" algn="l" rtl="0"/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pPr algn="l" rtl="0"/>
              <a:endParaRPr lang="ar-AE" dirty="0">
                <a:latin typeface="Cambria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5400" dirty="0" smtClean="0">
                <a:latin typeface="Cambria" pitchFamily="18" charset="0"/>
              </a:rPr>
              <a:t>Initial State</a:t>
            </a:r>
            <a:endParaRPr lang="ar-AE" sz="5400" dirty="0">
              <a:latin typeface="Cambria" pitchFamily="18" charset="0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967552" y="1694509"/>
            <a:ext cx="7168574" cy="3425113"/>
            <a:chOff x="685800" y="1988595"/>
            <a:chExt cx="7198568" cy="4424336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685800" y="1988595"/>
              <a:ext cx="7198568" cy="3744662"/>
              <a:chOff x="1080" y="4539"/>
              <a:chExt cx="8355" cy="2870"/>
            </a:xfrm>
          </p:grpSpPr>
          <p:sp>
            <p:nvSpPr>
              <p:cNvPr id="2051" name="Text Box 3"/>
              <p:cNvSpPr txBox="1">
                <a:spLocks noChangeArrowheads="1"/>
              </p:cNvSpPr>
              <p:nvPr/>
            </p:nvSpPr>
            <p:spPr bwMode="auto">
              <a:xfrm>
                <a:off x="1140" y="4874"/>
                <a:ext cx="4370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ar-AE" sz="2400" dirty="0" smtClean="0">
                  <a:latin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algn="r" defTabSz="910742" rtl="1"/>
                <a:endParaRPr lang="ar-AE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4539"/>
                <a:ext cx="8355" cy="2870"/>
                <a:chOff x="1080" y="970"/>
                <a:chExt cx="5850" cy="2870"/>
              </a:xfrm>
            </p:grpSpPr>
            <p:grpSp>
              <p:nvGrpSpPr>
                <p:cNvPr id="6" name="Group 5"/>
                <p:cNvGrpSpPr>
                  <a:grpSpLocks/>
                </p:cNvGrpSpPr>
                <p:nvPr/>
              </p:nvGrpSpPr>
              <p:grpSpPr bwMode="auto">
                <a:xfrm>
                  <a:off x="1080" y="970"/>
                  <a:ext cx="5850" cy="2870"/>
                  <a:chOff x="1080" y="970"/>
                  <a:chExt cx="5850" cy="2870"/>
                </a:xfrm>
              </p:grpSpPr>
              <p:grpSp>
                <p:nvGrpSpPr>
                  <p:cNvPr id="7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2610"/>
                    <a:chOff x="1080" y="1230"/>
                    <a:chExt cx="5850" cy="2610"/>
                  </a:xfrm>
                </p:grpSpPr>
                <p:cxnSp>
                  <p:nvCxnSpPr>
                    <p:cNvPr id="2055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40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56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3840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57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0" cy="261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58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205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0" y="970"/>
                    <a:ext cx="2224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2400" dirty="0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Initial </a:t>
                    </a:r>
                    <a:r>
                      <a:rPr lang="en-US" sz="24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RentalShop</a:t>
                    </a:r>
                    <a:endParaRPr lang="ar-AE" sz="3200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206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074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5" name="TextBox 14"/>
            <p:cNvSpPr txBox="1"/>
            <p:nvPr/>
          </p:nvSpPr>
          <p:spPr>
            <a:xfrm>
              <a:off x="802520" y="3842008"/>
              <a:ext cx="3456384" cy="257092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=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Ø; Total 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=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Ø 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err="1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DVDList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=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Ø; </a:t>
              </a:r>
              <a:r>
                <a:rPr lang="en-US" dirty="0" err="1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lang="en-US" dirty="0" smtClean="0">
                  <a:latin typeface="Cambria" pitchFamily="18" charset="0"/>
                  <a:ea typeface="Arial" pitchFamily="34" charset="0"/>
                  <a:cs typeface="Arial" pitchFamily="34" charset="0"/>
                </a:rPr>
                <a:t>=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Ø</a:t>
              </a:r>
            </a:p>
            <a:p>
              <a:pPr>
                <a:spcAft>
                  <a:spcPts val="996"/>
                </a:spcAft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rented = Ø</a:t>
              </a:r>
              <a:endParaRPr lang="en-US" dirty="0" smtClean="0"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endParaRPr lang="ar-AE" dirty="0"/>
            </a:p>
          </p:txBody>
        </p:sp>
      </p:grp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183991" cy="36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074" tIns="45537" rIns="91074" bIns="45537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A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mbria" pitchFamily="18" charset="0"/>
              </a:rPr>
              <a:t>Add Customer</a:t>
            </a:r>
            <a:endParaRPr lang="ar-AE" sz="5400" dirty="0">
              <a:latin typeface="Cambria" pitchFamily="18" charset="0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1684631" y="1981474"/>
            <a:ext cx="5387658" cy="3407636"/>
            <a:chOff x="1403648" y="1988840"/>
            <a:chExt cx="5410200" cy="3420304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403648" y="1988840"/>
              <a:ext cx="5410200" cy="3420304"/>
              <a:chOff x="1080" y="7638"/>
              <a:chExt cx="8520" cy="4736"/>
            </a:xfrm>
          </p:grpSpPr>
          <p:sp>
            <p:nvSpPr>
              <p:cNvPr id="17411" name="Text Box 3"/>
              <p:cNvSpPr txBox="1">
                <a:spLocks noChangeArrowheads="1"/>
              </p:cNvSpPr>
              <p:nvPr/>
            </p:nvSpPr>
            <p:spPr bwMode="auto">
              <a:xfrm>
                <a:off x="1167" y="8221"/>
                <a:ext cx="4828" cy="1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b="1" dirty="0" smtClean="0">
                    <a:latin typeface="Courier New" pitchFamily="49" charset="0"/>
                    <a:sym typeface="Symbol" pitchFamily="18" charset="2"/>
                  </a:rPr>
                  <a:t>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Name?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: Customer 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sz="1100" dirty="0" smtClean="0"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ar-AE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7638"/>
                <a:ext cx="8520" cy="4736"/>
                <a:chOff x="1080" y="915"/>
                <a:chExt cx="5850" cy="2925"/>
              </a:xfrm>
            </p:grpSpPr>
            <p:grpSp>
              <p:nvGrpSpPr>
                <p:cNvPr id="6" name="Group 5"/>
                <p:cNvGrpSpPr>
                  <a:grpSpLocks/>
                </p:cNvGrpSpPr>
                <p:nvPr/>
              </p:nvGrpSpPr>
              <p:grpSpPr bwMode="auto">
                <a:xfrm>
                  <a:off x="1080" y="915"/>
                  <a:ext cx="5850" cy="2925"/>
                  <a:chOff x="1080" y="915"/>
                  <a:chExt cx="5850" cy="2925"/>
                </a:xfrm>
              </p:grpSpPr>
              <p:grpSp>
                <p:nvGrpSpPr>
                  <p:cNvPr id="7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2610"/>
                    <a:chOff x="1080" y="1230"/>
                    <a:chExt cx="5850" cy="2610"/>
                  </a:xfrm>
                </p:grpSpPr>
                <p:cxnSp>
                  <p:nvCxnSpPr>
                    <p:cNvPr id="17415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40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7416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3840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7417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0" cy="261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7418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741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" y="915"/>
                    <a:ext cx="2723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24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AddCustomerOK</a:t>
                    </a:r>
                    <a:endParaRPr lang="ar-AE" sz="3200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742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085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5" name="TextBox 14"/>
            <p:cNvSpPr txBox="1"/>
            <p:nvPr/>
          </p:nvSpPr>
          <p:spPr>
            <a:xfrm>
              <a:off x="1547664" y="3429000"/>
              <a:ext cx="4358685" cy="15909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Name?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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NameList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' =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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 {Name?}</a:t>
              </a: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rented' = rented;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 ‘ =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pitchFamily="18" charset="0"/>
                  <a:ea typeface="Arial" pitchFamily="34" charset="0"/>
                  <a:cs typeface="Arial" pitchFamily="34" charset="0"/>
                </a:rPr>
                <a:t>DVDRList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err="1" smtClean="0">
                  <a:latin typeface="Cambria" pitchFamily="18" charset="0"/>
                  <a:cs typeface="Arial" pitchFamily="34" charset="0"/>
                </a:rPr>
                <a:t>DVDList</a:t>
              </a:r>
              <a:r>
                <a:rPr lang="en-US" dirty="0" smtClean="0">
                  <a:latin typeface="Cambria" pitchFamily="18" charset="0"/>
                  <a:cs typeface="Arial" pitchFamily="34" charset="0"/>
                </a:rPr>
                <a:t>’ = </a:t>
              </a:r>
              <a:r>
                <a:rPr lang="en-US" dirty="0" err="1" smtClean="0">
                  <a:latin typeface="Cambria" pitchFamily="18" charset="0"/>
                  <a:cs typeface="Arial" pitchFamily="34" charset="0"/>
                </a:rPr>
                <a:t>DVDList</a:t>
              </a:r>
              <a:r>
                <a:rPr lang="en-US" dirty="0" smtClean="0">
                  <a:latin typeface="Cambria" pitchFamily="18" charset="0"/>
                  <a:cs typeface="Arial" pitchFamily="34" charset="0"/>
                </a:rPr>
                <a:t>; Total’ = Total</a:t>
              </a:r>
              <a:endParaRPr lang="ar-AE" dirty="0">
                <a:latin typeface="Cambria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mbria" pitchFamily="18" charset="0"/>
              </a:rPr>
              <a:t>Add DVD</a:t>
            </a:r>
            <a:endParaRPr lang="ar-AE" sz="5400" dirty="0">
              <a:latin typeface="Cambria" pitchFamily="18" charset="0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819417" y="1995722"/>
            <a:ext cx="6437725" cy="3788203"/>
            <a:chOff x="1114346" y="1872027"/>
            <a:chExt cx="5933161" cy="3554788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114346" y="1872027"/>
              <a:ext cx="5410835" cy="3341344"/>
              <a:chOff x="1078" y="7454"/>
              <a:chExt cx="8521" cy="5263"/>
            </a:xfrm>
          </p:grpSpPr>
          <p:sp>
            <p:nvSpPr>
              <p:cNvPr id="18435" name="Text Box 3"/>
              <p:cNvSpPr txBox="1">
                <a:spLocks noChangeArrowheads="1"/>
              </p:cNvSpPr>
              <p:nvPr/>
            </p:nvSpPr>
            <p:spPr bwMode="auto">
              <a:xfrm>
                <a:off x="1167" y="8221"/>
                <a:ext cx="4828" cy="2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b="1" dirty="0" smtClean="0">
                    <a:latin typeface="Courier New" pitchFamily="49" charset="0"/>
                    <a:sym typeface="Symbol" pitchFamily="18" charset="2"/>
                  </a:rPr>
                  <a:t>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D? : DVD</a:t>
                </a: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78" y="7454"/>
                <a:ext cx="8521" cy="5263"/>
                <a:chOff x="1079" y="801"/>
                <a:chExt cx="5851" cy="3251"/>
              </a:xfrm>
            </p:grpSpPr>
            <p:grpSp>
              <p:nvGrpSpPr>
                <p:cNvPr id="6" name="Group 5"/>
                <p:cNvGrpSpPr>
                  <a:grpSpLocks/>
                </p:cNvGrpSpPr>
                <p:nvPr/>
              </p:nvGrpSpPr>
              <p:grpSpPr bwMode="auto">
                <a:xfrm>
                  <a:off x="1079" y="801"/>
                  <a:ext cx="5851" cy="3251"/>
                  <a:chOff x="1079" y="801"/>
                  <a:chExt cx="5851" cy="3251"/>
                </a:xfrm>
              </p:grpSpPr>
              <p:grpSp>
                <p:nvGrpSpPr>
                  <p:cNvPr id="7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79" y="1230"/>
                    <a:ext cx="5851" cy="2822"/>
                    <a:chOff x="1079" y="1230"/>
                    <a:chExt cx="5851" cy="2822"/>
                  </a:xfrm>
                </p:grpSpPr>
                <p:cxnSp>
                  <p:nvCxnSpPr>
                    <p:cNvPr id="18439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40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8440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4051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8441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-331" y="2641"/>
                      <a:ext cx="2821" cy="2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8442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844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" y="801"/>
                    <a:ext cx="2574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32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AddDVDOK</a:t>
                    </a:r>
                    <a:endParaRPr lang="ar-AE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8444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106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5" name="TextBox 14"/>
            <p:cNvSpPr txBox="1"/>
            <p:nvPr/>
          </p:nvSpPr>
          <p:spPr>
            <a:xfrm>
              <a:off x="1259631" y="3356992"/>
              <a:ext cx="5787876" cy="206982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D?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 </a:t>
              </a:r>
              <a:r>
                <a:rPr lang="en-US" b="1" dirty="0" smtClean="0">
                  <a:latin typeface="Calibri" pitchFamily="34" charset="0"/>
                  <a:cs typeface="Arial" pitchFamily="34" charset="0"/>
                  <a:sym typeface="Symbol" pitchFamily="18" charset="2"/>
                </a:rPr>
                <a:t>Total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b="1" dirty="0" err="1" smtClean="0">
                  <a:latin typeface="Calibri" pitchFamily="34" charset="0"/>
                  <a:cs typeface="Arial" pitchFamily="34" charset="0"/>
                  <a:sym typeface="Symbol" pitchFamily="18" charset="2"/>
                </a:rPr>
                <a:t>DVDList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’ = </a:t>
              </a:r>
              <a:r>
                <a:rPr lang="en-US" b="1" dirty="0" err="1" smtClean="0">
                  <a:latin typeface="Calibri" pitchFamily="34" charset="0"/>
                  <a:cs typeface="Arial" pitchFamily="34" charset="0"/>
                  <a:sym typeface="Symbol" pitchFamily="18" charset="2"/>
                </a:rPr>
                <a:t>DVDList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 {D?}; </a:t>
              </a:r>
              <a:r>
                <a:rPr lang="en-US" b="1" dirty="0" err="1" smtClean="0">
                  <a:latin typeface="Courier New" pitchFamily="49" charset="0"/>
                  <a:sym typeface="Symbol" pitchFamily="18" charset="2"/>
                </a:rPr>
                <a:t>DVDRList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’ = </a:t>
              </a:r>
              <a:r>
                <a:rPr lang="en-US" b="1" dirty="0" err="1" smtClean="0">
                  <a:latin typeface="Courier New" pitchFamily="49" charset="0"/>
                  <a:sym typeface="Symbol" pitchFamily="18" charset="2"/>
                </a:rPr>
                <a:t>DVDRList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' =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NameList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; Total’ = Total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 {D?}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r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ented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’= rented</a:t>
              </a:r>
              <a:endParaRPr lang="ar-AE" sz="3200" dirty="0" smtClean="0">
                <a:latin typeface="Arial" pitchFamily="34" charset="0"/>
                <a:cs typeface="Arial" pitchFamily="34" charset="0"/>
              </a:endParaRPr>
            </a:p>
            <a:p>
              <a:endParaRPr lang="ar-AE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68" tIns="44440" rIns="90468" bIns="44440">
            <a:normAutofit/>
          </a:bodyPr>
          <a:lstStyle/>
          <a:p>
            <a:r>
              <a:rPr lang="en-US" dirty="0" smtClean="0"/>
              <a:t>Rent a DVD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73BB-1086-41D2-A412-702A6B0277AA}" type="slidenum">
              <a:rPr lang="ar-AE"/>
              <a:pPr/>
              <a:t>8</a:t>
            </a:fld>
            <a:endParaRPr lang="en-GB"/>
          </a:p>
        </p:txBody>
      </p:sp>
      <p:sp>
        <p:nvSpPr>
          <p:cNvPr id="454666" name="Rectangle 10"/>
          <p:cNvSpPr>
            <a:spLocks noChangeArrowheads="1"/>
          </p:cNvSpPr>
          <p:nvPr/>
        </p:nvSpPr>
        <p:spPr bwMode="auto">
          <a:xfrm>
            <a:off x="1066801" y="1765301"/>
            <a:ext cx="8229600" cy="460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4" rIns="91430" bIns="45714"/>
          <a:lstStyle/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300" dirty="0" smtClean="0"/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300" dirty="0"/>
              <a:t>		    </a:t>
            </a:r>
            <a:r>
              <a:rPr lang="en-US" sz="1900" b="1" i="1" dirty="0" err="1" smtClean="0">
                <a:latin typeface="Courier New" pitchFamily="49" charset="0"/>
              </a:rPr>
              <a:t>RentDVD</a:t>
            </a:r>
            <a:endParaRPr lang="en-US" sz="1900" b="1" i="1" dirty="0">
              <a:latin typeface="Courier New" pitchFamily="49" charset="0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</a:rPr>
              <a:t>		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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Cambria" pitchFamily="18" charset="0"/>
                <a:ea typeface="Arial" pitchFamily="34" charset="0"/>
                <a:cs typeface="Arial" pitchFamily="34" charset="0"/>
              </a:rPr>
              <a:t>RentalShop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 		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d? 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: 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DVD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     c? : Customer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     c? </a:t>
            </a:r>
            <a:r>
              <a:rPr lang="en-US" sz="2000" dirty="0" smtClean="0"/>
              <a:t>∈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NameList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     d? </a:t>
            </a:r>
            <a:r>
              <a:rPr lang="en-US" sz="2000" dirty="0" smtClean="0"/>
              <a:t>∈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DVDList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 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# </a:t>
            </a:r>
            <a:r>
              <a:rPr lang="en-US" sz="2000" dirty="0" smtClean="0">
                <a:sym typeface="Zed"/>
              </a:rPr>
              <a:t>(</a:t>
            </a:r>
            <a:r>
              <a:rPr lang="en-US" sz="2000" b="1" dirty="0" smtClean="0">
                <a:latin typeface="Courier New" pitchFamily="49" charset="0"/>
                <a:sym typeface="Symbol" pitchFamily="18" charset="2"/>
              </a:rPr>
              <a:t>rented </a:t>
            </a:r>
            <a:r>
              <a:rPr lang="en-US" sz="2000" dirty="0" smtClean="0">
                <a:sym typeface="Zed"/>
              </a:rPr>
              <a:t> {c?})  max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rented’ = rented </a:t>
            </a:r>
            <a:r>
              <a:rPr lang="en-US" sz="2400" dirty="0" smtClean="0">
                <a:sym typeface="Zed"/>
              </a:rPr>
              <a:t>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{c? </a:t>
            </a:r>
            <a:r>
              <a:rPr lang="en-US" sz="2000" dirty="0" smtClean="0"/>
              <a:t>↦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d?}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     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DVDList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’ =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DVDList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dirty="0" smtClean="0">
                <a:sym typeface="Zed"/>
              </a:rPr>
              <a:t> 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{d?}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     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DVDRList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’ = </a:t>
            </a:r>
            <a:r>
              <a:rPr lang="en-US" sz="1900" b="1" dirty="0" err="1" smtClean="0">
                <a:latin typeface="Courier New" pitchFamily="49" charset="0"/>
                <a:sym typeface="Symbol" pitchFamily="18" charset="2"/>
              </a:rPr>
              <a:t>DVDRList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2000" dirty="0" smtClean="0">
                <a:sym typeface="Zed"/>
              </a:rPr>
              <a:t></a:t>
            </a:r>
            <a:r>
              <a:rPr lang="en-US" sz="1900" b="1" dirty="0" smtClean="0">
                <a:latin typeface="Courier New" pitchFamily="49" charset="0"/>
                <a:sym typeface="Symbol" pitchFamily="18" charset="2"/>
              </a:rPr>
              <a:t>{d?}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 </a:t>
            </a:r>
          </a:p>
          <a:p>
            <a:pPr marL="609529" indent="-609529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  <a:endParaRPr lang="en-US" sz="3300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76653" y="2538412"/>
            <a:ext cx="5486400" cy="2971800"/>
            <a:chOff x="1152" y="1632"/>
            <a:chExt cx="3456" cy="1872"/>
          </a:xfrm>
        </p:grpSpPr>
        <p:sp>
          <p:nvSpPr>
            <p:cNvPr id="454669" name="Line 13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4670" name="Line 14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4671" name="Line 15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4672" name="Line 16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4673" name="Line 17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Cambria" pitchFamily="18" charset="0"/>
              </a:rPr>
              <a:t>Return DVD</a:t>
            </a:r>
            <a:endParaRPr lang="ar-AE" sz="6000" dirty="0">
              <a:latin typeface="Cambria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1612923" y="1765620"/>
            <a:ext cx="5586163" cy="4785065"/>
            <a:chOff x="1115616" y="1871393"/>
            <a:chExt cx="5609535" cy="4802854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115616" y="1871393"/>
              <a:ext cx="5410200" cy="4538087"/>
              <a:chOff x="1080" y="7453"/>
              <a:chExt cx="8520" cy="7148"/>
            </a:xfrm>
          </p:grpSpPr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167" y="8221"/>
                <a:ext cx="4828" cy="2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996"/>
                  </a:spcAft>
                </a:pPr>
                <a:r>
                  <a:rPr lang="en-US" b="1" dirty="0" smtClean="0">
                    <a:latin typeface="Courier New" pitchFamily="49" charset="0"/>
                    <a:sym typeface="Symbol" pitchFamily="18" charset="2"/>
                  </a:rPr>
                  <a:t> </a:t>
                </a:r>
                <a:r>
                  <a:rPr lang="en-US" dirty="0" err="1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RentalShop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D? : </a:t>
                </a: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DVD</a:t>
                </a:r>
              </a:p>
              <a:p>
                <a:pPr defTabSz="910742">
                  <a:spcAft>
                    <a:spcPts val="996"/>
                  </a:spcAft>
                </a:pPr>
                <a:r>
                  <a:rPr lang="en-US" dirty="0" smtClean="0">
                    <a:latin typeface="Cambria" pitchFamily="18" charset="0"/>
                    <a:ea typeface="Arial" pitchFamily="34" charset="0"/>
                    <a:cs typeface="Arial" pitchFamily="34" charset="0"/>
                  </a:rPr>
                  <a:t>N? : Customer</a:t>
                </a:r>
                <a:endParaRPr lang="en-US" dirty="0">
                  <a:latin typeface="Cambria" pitchFamily="18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  <a:p>
                <a:pPr defTabSz="910742">
                  <a:spcAft>
                    <a:spcPts val="996"/>
                  </a:spcAft>
                </a:pPr>
                <a:endParaRPr lang="en-US" sz="1100" dirty="0" smtClean="0">
                  <a:latin typeface="Calibri" pitchFamily="34" charset="0"/>
                  <a:ea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1080" y="7453"/>
                <a:ext cx="8520" cy="7148"/>
                <a:chOff x="1080" y="801"/>
                <a:chExt cx="5850" cy="4418"/>
              </a:xfrm>
            </p:grpSpPr>
            <p:grpSp>
              <p:nvGrpSpPr>
                <p:cNvPr id="8" name="Group 5"/>
                <p:cNvGrpSpPr>
                  <a:grpSpLocks/>
                </p:cNvGrpSpPr>
                <p:nvPr/>
              </p:nvGrpSpPr>
              <p:grpSpPr bwMode="auto">
                <a:xfrm>
                  <a:off x="1080" y="801"/>
                  <a:ext cx="5850" cy="4418"/>
                  <a:chOff x="1080" y="801"/>
                  <a:chExt cx="5850" cy="4418"/>
                </a:xfrm>
              </p:grpSpPr>
              <p:grpSp>
                <p:nvGrpSpPr>
                  <p:cNvPr id="9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080" y="1230"/>
                    <a:ext cx="5850" cy="3989"/>
                    <a:chOff x="1080" y="1230"/>
                    <a:chExt cx="5850" cy="3989"/>
                  </a:xfrm>
                </p:grpSpPr>
                <p:cxnSp>
                  <p:nvCxnSpPr>
                    <p:cNvPr id="13" name="AutoShape 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840" y="1230"/>
                      <a:ext cx="280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4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5218"/>
                      <a:ext cx="585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5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>
                      <a:off x="-913" y="3224"/>
                      <a:ext cx="3988" cy="2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6" name="AutoShape 1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80" y="1230"/>
                      <a:ext cx="64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sp>
                <p:nvSpPr>
                  <p:cNvPr id="1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" y="801"/>
                    <a:ext cx="2647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defTabSz="910742">
                      <a:spcAft>
                        <a:spcPts val="996"/>
                      </a:spcAft>
                    </a:pPr>
                    <a:r>
                      <a:rPr lang="en-US" sz="3200" dirty="0" err="1" smtClean="0">
                        <a:latin typeface="Cambria" pitchFamily="18" charset="0"/>
                        <a:ea typeface="Arial" pitchFamily="34" charset="0"/>
                        <a:cs typeface="Arial" pitchFamily="34" charset="0"/>
                      </a:rPr>
                      <a:t>ReturnDVD</a:t>
                    </a:r>
                    <a:endParaRPr lang="ar-AE" dirty="0" smtClean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1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1080" y="2414"/>
                  <a:ext cx="57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6" name="TextBox 5"/>
            <p:cNvSpPr txBox="1"/>
            <p:nvPr/>
          </p:nvSpPr>
          <p:spPr>
            <a:xfrm>
              <a:off x="1187623" y="3554147"/>
              <a:ext cx="5537528" cy="31201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D?  </a:t>
              </a:r>
              <a:r>
                <a:rPr lang="en-US" dirty="0" smtClean="0">
                  <a:latin typeface="Times New Roman" pitchFamily="18" charset="0"/>
                  <a:sym typeface="Symbol" pitchFamily="18" charset="2"/>
                </a:rPr>
                <a:t>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 </a:t>
              </a:r>
              <a:r>
                <a:rPr lang="en-US" dirty="0" smtClean="0">
                  <a:latin typeface="Calibri" pitchFamily="34" charset="0"/>
                  <a:cs typeface="Arial" pitchFamily="34" charset="0"/>
                  <a:sym typeface="Symbol" pitchFamily="18" charset="2"/>
                </a:rPr>
                <a:t>T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otal; D?  </a:t>
              </a:r>
              <a:r>
                <a:rPr lang="en-US" dirty="0" smtClean="0">
                  <a:latin typeface="Times New Roman" pitchFamily="18" charset="0"/>
                  <a:sym typeface="Symbol" pitchFamily="18" charset="2"/>
                </a:rPr>
                <a:t>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 </a:t>
              </a:r>
              <a:r>
                <a:rPr lang="en-US" dirty="0" err="1" smtClean="0">
                  <a:latin typeface="Calibri" pitchFamily="34" charset="0"/>
                  <a:cs typeface="Arial" pitchFamily="34" charset="0"/>
                  <a:sym typeface="Symbol" pitchFamily="18" charset="2"/>
                </a:rPr>
                <a:t>DVDRList</a:t>
              </a:r>
              <a:endPara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N? </a:t>
              </a:r>
              <a:r>
                <a:rPr lang="en-US" dirty="0" smtClean="0">
                  <a:latin typeface="Times New Roman" pitchFamily="18" charset="0"/>
                  <a:sym typeface="Symbol" pitchFamily="18" charset="2"/>
                </a:rPr>
                <a:t> </a:t>
              </a:r>
              <a:r>
                <a:rPr lang="en-US" dirty="0" err="1" smtClean="0">
                  <a:latin typeface="Times New Roman" pitchFamily="18" charset="0"/>
                  <a:sym typeface="Symbol" pitchFamily="18" charset="2"/>
                </a:rPr>
                <a:t>NameList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DVDList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' = 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DVDList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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{D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?}; </a:t>
              </a:r>
              <a:r>
                <a:rPr lang="en-US" dirty="0" err="1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' = </a:t>
              </a:r>
              <a:r>
                <a:rPr lang="en-US" dirty="0" err="1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DVDRList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\ </a:t>
              </a:r>
              <a:r>
                <a:rPr lang="en-US" dirty="0" smtClean="0">
                  <a:latin typeface="Calibri" pitchFamily="34" charset="0"/>
                  <a:ea typeface="Arial" pitchFamily="34" charset="0"/>
                  <a:cs typeface="Arial" pitchFamily="34" charset="0"/>
                </a:rPr>
                <a:t>{D?}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endParaRP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Name_List' = Name_List</a:t>
              </a:r>
            </a:p>
            <a:p>
              <a:pPr>
                <a:spcAft>
                  <a:spcPts val="996"/>
                </a:spcAft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rented= rented</a:t>
              </a:r>
              <a:r>
                <a:rPr lang="en-US" b="1" dirty="0" smtClean="0">
                  <a:latin typeface="Courier New" pitchFamily="49" charset="0"/>
                  <a:sym typeface="Symbol" pitchFamily="18" charset="2"/>
                </a:rPr>
                <a:t> \{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N?</a:t>
              </a:r>
              <a:r>
                <a:rPr lang="en-US" b="1" dirty="0" smtClean="0">
                  <a:latin typeface="Courier New" pitchFamily="49" charset="0"/>
                  <a:sym typeface="Zed" pitchFamily="2" charset="2"/>
                </a:rPr>
                <a:t> </a:t>
              </a:r>
              <a:r>
                <a:rPr lang="en-US" dirty="0" smtClean="0"/>
                <a:t>↦</a:t>
              </a:r>
              <a:r>
                <a:rPr lang="en-US" b="1" dirty="0" smtClean="0">
                  <a:latin typeface="Courier New" pitchFamily="49" charset="0"/>
                  <a:sym typeface="Zed" pitchFamily="2" charset="2"/>
                </a:rPr>
                <a:t> </a:t>
              </a:r>
              <a:r>
                <a:rPr lang="en-US" dirty="0">
                  <a:latin typeface="Calibri" pitchFamily="34" charset="0"/>
                  <a:ea typeface="Arial" pitchFamily="34" charset="0"/>
                  <a:cs typeface="Arial" pitchFamily="34" charset="0"/>
                  <a:sym typeface="Zed" pitchFamily="2" charset="2"/>
                </a:rPr>
                <a:t>D?}</a:t>
              </a:r>
              <a:r>
                <a:rPr lang="en-US" dirty="0"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</a:p>
            <a:p>
              <a:pPr>
                <a:spcAft>
                  <a:spcPts val="996"/>
                </a:spcAft>
              </a:pPr>
              <a:endParaRPr lang="ar-AE" sz="3200" dirty="0" smtClean="0">
                <a:latin typeface="Arial" pitchFamily="34" charset="0"/>
                <a:cs typeface="Arial" pitchFamily="34" charset="0"/>
              </a:endParaRPr>
            </a:p>
            <a:p>
              <a:endParaRPr lang="ar-AE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00007F"/>
      </a:dk1>
      <a:lt1>
        <a:srgbClr val="EEECE1"/>
      </a:lt1>
      <a:dk2>
        <a:srgbClr val="8DB3E2"/>
      </a:dk2>
      <a:lt2>
        <a:srgbClr val="FBD5B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6943</TotalTime>
  <Pages>29</Pages>
  <Words>439</Words>
  <Application>Microsoft Office PowerPoint</Application>
  <PresentationFormat>Custom</PresentationFormat>
  <Paragraphs>100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Formal Methods and Models</vt:lpstr>
      <vt:lpstr>Assignment 3: DVD Rental</vt:lpstr>
      <vt:lpstr>Given Sets</vt:lpstr>
      <vt:lpstr>Rental Shop</vt:lpstr>
      <vt:lpstr>Initial State</vt:lpstr>
      <vt:lpstr>Add Customer</vt:lpstr>
      <vt:lpstr>Add DVD</vt:lpstr>
      <vt:lpstr>Rent a DVD</vt:lpstr>
      <vt:lpstr>Return DVD</vt:lpstr>
      <vt:lpstr>Is Available</vt:lpstr>
      <vt:lpstr>Not Available</vt:lpstr>
      <vt:lpstr>DVD Available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DVD system</dc:title>
  <dc:subject>Z specs</dc:subject>
  <dc:creator>bb</dc:creator>
  <cp:keywords/>
  <dc:description/>
  <cp:lastModifiedBy>abc</cp:lastModifiedBy>
  <cp:revision>331</cp:revision>
  <cp:lastPrinted>2000-09-08T15:11:28Z</cp:lastPrinted>
  <dcterms:created xsi:type="dcterms:W3CDTF">1998-03-31T10:34:01Z</dcterms:created>
  <dcterms:modified xsi:type="dcterms:W3CDTF">2012-12-04T10:56:10Z</dcterms:modified>
</cp:coreProperties>
</file>